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notesMasterIdLst>
    <p:notesMasterId r:id="rId10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6858000" cy="96980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/>
            </a:pPr>
            <a:r>
              <a:rPr lang="ca-ES" noProof="0" dirty="0" smtClean="0">
                <a:latin typeface="Calibri" pitchFamily="34" charset="0"/>
              </a:rPr>
              <a:t>Accions</a:t>
            </a:r>
            <a:r>
              <a:rPr lang="ca-ES" baseline="0" noProof="0" dirty="0" smtClean="0">
                <a:latin typeface="Calibri" pitchFamily="34" charset="0"/>
              </a:rPr>
              <a:t> Pressupostos Participatius 2006-2011</a:t>
            </a:r>
          </a:p>
          <a:p>
            <a:pPr>
              <a:defRPr/>
            </a:pPr>
            <a:r>
              <a:rPr lang="ca-ES" baseline="0" noProof="0" dirty="0" smtClean="0">
                <a:latin typeface="Calibri" pitchFamily="34" charset="0"/>
              </a:rPr>
              <a:t>Total: 67 accions</a:t>
            </a:r>
            <a:endParaRPr lang="ca-ES" noProof="0" dirty="0">
              <a:latin typeface="Calibri" pitchFamily="34" charset="0"/>
            </a:endParaRPr>
          </a:p>
        </c:rich>
      </c:tx>
      <c:layout/>
    </c:title>
    <c:view3D>
      <c:rotX val="30"/>
      <c:rotY val="128"/>
      <c:perspective val="30"/>
    </c:view3D>
    <c:plotArea>
      <c:layout>
        <c:manualLayout>
          <c:layoutTarget val="inner"/>
          <c:xMode val="edge"/>
          <c:yMode val="edge"/>
          <c:x val="0.13580246913580246"/>
          <c:y val="0.16422136530592166"/>
          <c:w val="0.73084268980266331"/>
          <c:h val="0.7134140385566369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accions</c:v>
                </c:pt>
              </c:strCache>
            </c:strRef>
          </c:tx>
          <c:explosion val="21"/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5"/>
            <c:spPr>
              <a:solidFill>
                <a:srgbClr val="FF6600"/>
              </a:solidFill>
            </c:spPr>
          </c:dPt>
          <c:dLbls>
            <c:dLbl>
              <c:idx val="0"/>
              <c:layout>
                <c:manualLayout>
                  <c:x val="2.2450544376397395E-2"/>
                  <c:y val="-3.0643291161253552E-2"/>
                </c:manualLayout>
              </c:layout>
              <c:showLegendKey val="1"/>
              <c:showVal val="1"/>
              <c:showCatName val="1"/>
              <c:showSerName val="1"/>
            </c:dLbl>
            <c:dLbl>
              <c:idx val="1"/>
              <c:layout>
                <c:manualLayout>
                  <c:x val="-7.2441005638184119E-2"/>
                  <c:y val="-3.1231841228995222E-2"/>
                </c:manualLayout>
              </c:layout>
              <c:showLegendKey val="1"/>
              <c:showVal val="1"/>
              <c:showCatName val="1"/>
              <c:showSerName val="1"/>
            </c:dLbl>
            <c:dLbl>
              <c:idx val="2"/>
              <c:layout>
                <c:manualLayout>
                  <c:x val="0"/>
                  <c:y val="8.9834420736880874E-2"/>
                </c:manualLayout>
              </c:layout>
              <c:showLegendKey val="1"/>
              <c:showVal val="1"/>
              <c:showCatName val="1"/>
              <c:showSerName val="1"/>
            </c:dLbl>
            <c:dLbl>
              <c:idx val="3"/>
              <c:layout>
                <c:manualLayout>
                  <c:x val="1.7170457859434246E-2"/>
                  <c:y val="-3.7388155377217895E-2"/>
                </c:manualLayout>
              </c:layout>
              <c:showLegendKey val="1"/>
              <c:showVal val="1"/>
              <c:showCatName val="1"/>
              <c:showSerName val="1"/>
            </c:dLbl>
            <c:dLbl>
              <c:idx val="4"/>
              <c:layout>
                <c:manualLayout>
                  <c:x val="9.0386896082434179E-2"/>
                  <c:y val="1.1692476939677552E-3"/>
                </c:manualLayout>
              </c:layout>
              <c:showLegendKey val="1"/>
              <c:showVal val="1"/>
              <c:showCatName val="1"/>
              <c:showSerName val="1"/>
            </c:dLbl>
            <c:dLbl>
              <c:idx val="5"/>
              <c:layout>
                <c:manualLayout>
                  <c:x val="-1.6784716146592795E-2"/>
                  <c:y val="-0.10401095051697797"/>
                </c:manualLayout>
              </c:layout>
              <c:spPr>
                <a:ln>
                  <a:solidFill>
                    <a:schemeClr val="accent6">
                      <a:lumMod val="7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600" baseline="0">
                      <a:latin typeface="Calibri" pitchFamily="34" charset="0"/>
                    </a:defRPr>
                  </a:pPr>
                  <a:endParaRPr lang="es-ES"/>
                </a:p>
              </c:txPr>
              <c:showLegendKey val="1"/>
              <c:showVal val="1"/>
              <c:showCatName val="1"/>
              <c:showSerName val="1"/>
            </c:dLbl>
            <c:txPr>
              <a:bodyPr/>
              <a:lstStyle/>
              <a:p>
                <a:pPr>
                  <a:defRPr sz="1600" baseline="0">
                    <a:latin typeface="Calibri" pitchFamily="34" charset="0"/>
                  </a:defRPr>
                </a:pPr>
                <a:endParaRPr lang="es-ES"/>
              </a:p>
            </c:txPr>
            <c:showLegendKey val="1"/>
            <c:showVal val="1"/>
            <c:showCatName val="1"/>
            <c:showSerName val="1"/>
            <c:showLeaderLines val="1"/>
          </c:dLbls>
          <c:cat>
            <c:numRef>
              <c:f>Hoja1!$A$2:$A$7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7</c:v>
                </c:pt>
                <c:pt idx="1">
                  <c:v>12</c:v>
                </c:pt>
                <c:pt idx="2">
                  <c:v>7</c:v>
                </c:pt>
                <c:pt idx="3">
                  <c:v>11</c:v>
                </c:pt>
                <c:pt idx="4">
                  <c:v>14</c:v>
                </c:pt>
                <c:pt idx="5">
                  <c:v>16</c:v>
                </c:pt>
              </c:numCache>
            </c:numRef>
          </c:val>
        </c:ser>
      </c:pie3DChart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1924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S"/>
              <a:t>PARTICIPACIÓ DELS JOVES DE SANTA EULÀLIA EN EL PROCÉS</a:t>
            </a:r>
          </a:p>
        </c:rich>
      </c:tx>
      <c:layout>
        <c:manualLayout>
          <c:xMode val="edge"/>
          <c:yMode val="edge"/>
          <c:x val="0.13321492007104796"/>
          <c:y val="1.9011406844106463E-2"/>
        </c:manualLayout>
      </c:layout>
      <c:spPr>
        <a:noFill/>
        <a:ln w="40716">
          <a:noFill/>
        </a:ln>
      </c:spPr>
    </c:title>
    <c:view3D>
      <c:hPercent val="33"/>
      <c:rotY val="40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gradFill rotWithShape="0">
          <a:gsLst>
            <a:gs pos="0">
              <a:srgbClr val="FFCC00"/>
            </a:gs>
            <a:gs pos="100000">
              <a:srgbClr val="FFCC00">
                <a:gamma/>
                <a:tint val="40392"/>
                <a:invGamma/>
              </a:srgbClr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sideWall>
    <c:backWall>
      <c:spPr>
        <a:gradFill rotWithShape="0">
          <a:gsLst>
            <a:gs pos="0">
              <a:srgbClr val="FFCC00"/>
            </a:gs>
            <a:gs pos="100000">
              <a:srgbClr val="FFCC00">
                <a:gamma/>
                <a:tint val="40392"/>
                <a:invGamma/>
              </a:srgbClr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3285968028419166E-2"/>
          <c:y val="0.22053231939163498"/>
          <c:w val="0.94671403197158099"/>
          <c:h val="0.5361216730038027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Propostes rebudes</c:v>
                </c:pt>
              </c:strCache>
            </c:strRef>
          </c:tx>
          <c:spPr>
            <a:solidFill>
              <a:srgbClr val="008080"/>
            </a:solidFill>
            <a:ln w="20358">
              <a:solidFill>
                <a:srgbClr val="000000"/>
              </a:solidFill>
              <a:prstDash val="solid"/>
            </a:ln>
          </c:spPr>
          <c:dLbls>
            <c:spPr>
              <a:solidFill>
                <a:srgbClr val="000000"/>
              </a:solidFill>
              <a:ln w="40716">
                <a:noFill/>
              </a:ln>
            </c:spPr>
            <c:txPr>
              <a:bodyPr/>
              <a:lstStyle/>
              <a:p>
                <a:pPr>
                  <a:defRPr sz="1924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Val val="1"/>
          </c:dLbls>
          <c:cat>
            <c:numRef>
              <c:f>Sheet1!$B$1:$G$1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85</c:v>
                </c:pt>
                <c:pt idx="1">
                  <c:v>209</c:v>
                </c:pt>
                <c:pt idx="2">
                  <c:v>105</c:v>
                </c:pt>
                <c:pt idx="3">
                  <c:v>139</c:v>
                </c:pt>
                <c:pt idx="4">
                  <c:v>197</c:v>
                </c:pt>
                <c:pt idx="5">
                  <c:v>128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Assistents a l' assemblea de decisió</c:v>
                </c:pt>
              </c:strCache>
            </c:strRef>
          </c:tx>
          <c:spPr>
            <a:solidFill>
              <a:srgbClr val="993366"/>
            </a:solidFill>
            <a:ln w="20358">
              <a:solidFill>
                <a:srgbClr val="000000"/>
              </a:solidFill>
              <a:prstDash val="solid"/>
            </a:ln>
          </c:spPr>
          <c:dLbls>
            <c:spPr>
              <a:noFill/>
              <a:ln w="40716">
                <a:noFill/>
              </a:ln>
            </c:spPr>
            <c:txPr>
              <a:bodyPr/>
              <a:lstStyle/>
              <a:p>
                <a:pPr>
                  <a:defRPr sz="1924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Val val="1"/>
          </c:dLbls>
          <c:cat>
            <c:numRef>
              <c:f>Sheet1!$B$1:$G$1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25</c:v>
                </c:pt>
                <c:pt idx="1">
                  <c:v>23</c:v>
                </c:pt>
                <c:pt idx="2">
                  <c:v>53</c:v>
                </c:pt>
                <c:pt idx="3">
                  <c:v>60</c:v>
                </c:pt>
                <c:pt idx="4">
                  <c:v>98</c:v>
                </c:pt>
                <c:pt idx="5">
                  <c:v>74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Joves liderant</c:v>
                </c:pt>
              </c:strCache>
            </c:strRef>
          </c:tx>
          <c:spPr>
            <a:solidFill>
              <a:srgbClr val="666699"/>
            </a:solidFill>
            <a:ln w="20358">
              <a:solidFill>
                <a:srgbClr val="000000"/>
              </a:solidFill>
              <a:prstDash val="solid"/>
            </a:ln>
          </c:spPr>
          <c:dLbls>
            <c:spPr>
              <a:noFill/>
              <a:ln w="40716">
                <a:noFill/>
              </a:ln>
            </c:spPr>
            <c:txPr>
              <a:bodyPr/>
              <a:lstStyle/>
              <a:p>
                <a:pPr>
                  <a:defRPr sz="1924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Val val="1"/>
          </c:dLbls>
          <c:cat>
            <c:numRef>
              <c:f>Sheet1!$B$1:$G$1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14</c:v>
                </c:pt>
                <c:pt idx="4">
                  <c:v>22</c:v>
                </c:pt>
                <c:pt idx="5">
                  <c:v>32</c:v>
                </c:pt>
              </c:numCache>
            </c:numRef>
          </c:val>
        </c:ser>
        <c:dLbls>
          <c:showVal val="1"/>
        </c:dLbls>
        <c:gapDepth val="0"/>
        <c:shape val="box"/>
        <c:axId val="82773120"/>
        <c:axId val="82774656"/>
        <c:axId val="0"/>
      </c:bar3DChart>
      <c:catAx>
        <c:axId val="82773120"/>
        <c:scaling>
          <c:orientation val="minMax"/>
        </c:scaling>
        <c:axPos val="b"/>
        <c:numFmt formatCode="General" sourceLinked="1"/>
        <c:tickLblPos val="low"/>
        <c:spPr>
          <a:ln w="508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24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82774656"/>
        <c:crosses val="autoZero"/>
        <c:auto val="1"/>
        <c:lblAlgn val="ctr"/>
        <c:lblOffset val="100"/>
        <c:tickLblSkip val="1"/>
        <c:tickMarkSkip val="1"/>
      </c:catAx>
      <c:valAx>
        <c:axId val="82774656"/>
        <c:scaling>
          <c:orientation val="minMax"/>
        </c:scaling>
        <c:axPos val="l"/>
        <c:majorGridlines>
          <c:spPr>
            <a:ln w="5089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508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24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82773120"/>
        <c:crosses val="autoZero"/>
        <c:crossBetween val="between"/>
      </c:valAx>
      <c:spPr>
        <a:noFill/>
        <a:ln w="40716">
          <a:noFill/>
        </a:ln>
      </c:spPr>
    </c:plotArea>
    <c:legend>
      <c:legendPos val="b"/>
      <c:layout>
        <c:manualLayout>
          <c:xMode val="edge"/>
          <c:yMode val="edge"/>
          <c:x val="6.361864408523317E-2"/>
          <c:y val="0.86011538784572739"/>
          <c:w val="0.86145648312611012"/>
          <c:h val="9.8859315589353694E-2"/>
        </c:manualLayout>
      </c:layout>
      <c:spPr>
        <a:noFill/>
        <a:ln w="5089">
          <a:solidFill>
            <a:srgbClr val="000000"/>
          </a:solidFill>
          <a:prstDash val="solid"/>
        </a:ln>
      </c:spPr>
      <c:txPr>
        <a:bodyPr/>
        <a:lstStyle/>
        <a:p>
          <a:pPr>
            <a:defRPr sz="1619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E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43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49B78-57B0-4B8E-AA3F-55F9A22C8486}" type="datetimeFigureOut">
              <a:rPr lang="es-ES" smtClean="0"/>
              <a:pPr/>
              <a:t>01/06/2012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727075"/>
            <a:ext cx="4848225" cy="363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606925"/>
            <a:ext cx="5486400" cy="4364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2106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92106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D9FF2-BE59-4783-B01F-D14BE44C60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0DACEE3-55A8-43EB-B606-8DF08E6C5007}" type="datetime1">
              <a:rPr lang="es-ES" smtClean="0"/>
              <a:pPr>
                <a:defRPr/>
              </a:pPr>
              <a:t>01/06/2012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s-ES" smtClean="0"/>
              <a:t>Calella,11 de març 2011</a:t>
            </a:r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5F32289-E563-4435-B555-B6CFCBAAA4B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6E5CD2B-E4F1-41EB-A2A1-804C7C1B3792}" type="datetime1">
              <a:rPr lang="es-ES" smtClean="0"/>
              <a:pPr>
                <a:defRPr/>
              </a:pPr>
              <a:t>01/06/2012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s-ES" smtClean="0"/>
              <a:t>Calella,11 de març 2011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4A51C8-279E-4EC4-83E6-0D724688ED5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896F36-2971-4F48-B9CE-D1C416F2C94A}" type="datetime1">
              <a:rPr lang="es-ES" smtClean="0"/>
              <a:pPr>
                <a:defRPr/>
              </a:pPr>
              <a:t>01/06/2012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s-ES" smtClean="0"/>
              <a:t>Calella,11 de març 2011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BFE817F-EE8B-4AFB-847C-6BA50289A11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5F5336-9943-4DAF-92B8-31550A319028}" type="datetime1">
              <a:rPr lang="es-ES" smtClean="0"/>
              <a:pPr>
                <a:defRPr/>
              </a:pPr>
              <a:t>01/06/2012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s-ES" smtClean="0"/>
              <a:t>Calella,11 de març 2011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FF196B-F93D-4050-9456-33737B0D83E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C0B61D-BA37-46AB-A5D8-825BA21C7C45}" type="datetime1">
              <a:rPr lang="es-ES" smtClean="0"/>
              <a:pPr>
                <a:defRPr/>
              </a:pPr>
              <a:t>01/06/2012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s-ES" smtClean="0"/>
              <a:t>Calella,11 de març 2011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67BE78-759A-4BDD-ADDF-14B5BE94F6A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84F1A0-5E05-49EB-BB88-843D00ED22D7}" type="datetime1">
              <a:rPr lang="es-ES" smtClean="0"/>
              <a:pPr>
                <a:defRPr/>
              </a:pPr>
              <a:t>01/06/2012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s-ES" smtClean="0"/>
              <a:t>Calella,11 de març 2011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623BC7-5CDE-4541-8270-F1FF15E383F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22975A-02EF-430E-927B-65F045927516}" type="datetime1">
              <a:rPr lang="es-ES" smtClean="0"/>
              <a:pPr>
                <a:defRPr/>
              </a:pPr>
              <a:t>01/06/2012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s-ES" smtClean="0"/>
              <a:t>Calella,11 de març 2011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D94DAB-B5A3-4E52-AF6D-B620B36CD18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193B73-B3F4-4E53-B7F1-9CA00D84EDC3}" type="datetime1">
              <a:rPr lang="es-ES" smtClean="0"/>
              <a:pPr>
                <a:defRPr/>
              </a:pPr>
              <a:t>01/06/2012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s-ES" smtClean="0"/>
              <a:t>Calella,11 de març 2011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64FF46A-B171-4C80-861D-F49AC73F87D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0F15ED-58FF-4118-958E-7526D8CEA021}" type="datetime1">
              <a:rPr lang="es-ES" smtClean="0"/>
              <a:pPr>
                <a:defRPr/>
              </a:pPr>
              <a:t>01/06/2012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s-ES" smtClean="0"/>
              <a:t>Calella,11 de març 2011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031191-2AD8-4011-8931-F1338194B80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AC83B29D-BC53-4A02-B27C-27BF704B95C1}" type="datetime1">
              <a:rPr lang="es-ES" smtClean="0"/>
              <a:pPr>
                <a:defRPr/>
              </a:pPr>
              <a:t>01/06/2012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s-ES" smtClean="0"/>
              <a:t>Calella,11 de març 2011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D78C4C3-C4E9-4194-A48B-0891E231319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ADF748B-78A2-40E9-88EB-45B838933110}" type="datetime1">
              <a:rPr lang="es-ES" smtClean="0"/>
              <a:pPr>
                <a:defRPr/>
              </a:pPr>
              <a:t>01/06/2012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s-ES" smtClean="0"/>
              <a:t>Calella,11 de març 2011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A1734D0-3A96-4B4E-B8C8-489C3A0EC71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8FB8A6D-56F2-4CB9-A947-D7BF7371E6EA}" type="datetime1">
              <a:rPr lang="es-ES" smtClean="0"/>
              <a:pPr>
                <a:defRPr/>
              </a:pPr>
              <a:t>01/06/2012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s-ES" smtClean="0"/>
              <a:t>Calella,11 de març 2011</a:t>
            </a: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BF89EB5-2338-474A-BC1B-350BF5799BF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5" y="214290"/>
            <a:ext cx="8429654" cy="292895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sz="5400" dirty="0" smtClean="0">
                <a:latin typeface="Calibri" pitchFamily="34" charset="0"/>
              </a:rPr>
              <a:t/>
            </a:r>
            <a:br>
              <a:rPr lang="ca-ES" sz="5400" dirty="0" smtClean="0">
                <a:latin typeface="Calibri" pitchFamily="34" charset="0"/>
              </a:rPr>
            </a:br>
            <a:r>
              <a:rPr lang="ca-ES" sz="5400" dirty="0" smtClean="0">
                <a:latin typeface="Calibri" pitchFamily="34" charset="0"/>
              </a:rPr>
              <a:t/>
            </a:r>
            <a:br>
              <a:rPr lang="ca-ES" sz="5400" dirty="0" smtClean="0">
                <a:latin typeface="Calibri" pitchFamily="34" charset="0"/>
              </a:rPr>
            </a:br>
            <a:r>
              <a:rPr lang="ca-ES" sz="5400" dirty="0" smtClean="0">
                <a:latin typeface="Calibri" pitchFamily="34" charset="0"/>
              </a:rPr>
              <a:t/>
            </a:r>
            <a:br>
              <a:rPr lang="ca-ES" sz="5400" dirty="0" smtClean="0">
                <a:latin typeface="Calibri" pitchFamily="34" charset="0"/>
              </a:rPr>
            </a:br>
            <a:r>
              <a:rPr lang="ca-ES" sz="5400" dirty="0" smtClean="0">
                <a:latin typeface="Calibri" pitchFamily="34" charset="0"/>
              </a:rPr>
              <a:t/>
            </a:r>
            <a:br>
              <a:rPr lang="ca-ES" sz="5400" dirty="0" smtClean="0">
                <a:latin typeface="Calibri" pitchFamily="34" charset="0"/>
              </a:rPr>
            </a:br>
            <a:r>
              <a:rPr lang="ca-ES" sz="5400" dirty="0" smtClean="0">
                <a:latin typeface="Calibri" pitchFamily="34" charset="0"/>
              </a:rPr>
              <a:t/>
            </a:r>
            <a:br>
              <a:rPr lang="ca-ES" sz="5400" dirty="0" smtClean="0">
                <a:latin typeface="Calibri" pitchFamily="34" charset="0"/>
              </a:rPr>
            </a:br>
            <a:r>
              <a:rPr lang="ca-ES" sz="5400" dirty="0" smtClean="0">
                <a:latin typeface="Calibri" pitchFamily="34" charset="0"/>
              </a:rPr>
              <a:t/>
            </a:r>
            <a:br>
              <a:rPr lang="ca-ES" sz="5400" dirty="0" smtClean="0">
                <a:latin typeface="Calibri" pitchFamily="34" charset="0"/>
              </a:rPr>
            </a:br>
            <a:r>
              <a:rPr lang="ca-ES" sz="5400" dirty="0" smtClean="0">
                <a:latin typeface="Calibri" pitchFamily="34" charset="0"/>
              </a:rPr>
              <a:t/>
            </a:r>
            <a:br>
              <a:rPr lang="ca-ES" sz="5400" dirty="0" smtClean="0">
                <a:latin typeface="Calibri" pitchFamily="34" charset="0"/>
              </a:rPr>
            </a:br>
            <a:r>
              <a:rPr lang="ca-ES" sz="5400" dirty="0" smtClean="0">
                <a:latin typeface="Calibri" pitchFamily="34" charset="0"/>
              </a:rPr>
              <a:t/>
            </a:r>
            <a:br>
              <a:rPr lang="ca-ES" sz="5400" dirty="0" smtClean="0">
                <a:latin typeface="Calibri" pitchFamily="34" charset="0"/>
              </a:rPr>
            </a:br>
            <a:r>
              <a:rPr lang="ca-ES" sz="5400" dirty="0" smtClean="0">
                <a:latin typeface="Calibri" pitchFamily="34" charset="0"/>
              </a:rPr>
              <a:t/>
            </a:r>
            <a:br>
              <a:rPr lang="ca-ES" sz="5400" dirty="0" smtClean="0">
                <a:latin typeface="Calibri" pitchFamily="34" charset="0"/>
              </a:rPr>
            </a:br>
            <a:r>
              <a:rPr lang="ca-ES" sz="5400" dirty="0" smtClean="0">
                <a:latin typeface="Calibri" pitchFamily="34" charset="0"/>
              </a:rPr>
              <a:t/>
            </a:r>
            <a:br>
              <a:rPr lang="ca-ES" sz="5400" dirty="0" smtClean="0">
                <a:latin typeface="Calibri" pitchFamily="34" charset="0"/>
              </a:rPr>
            </a:br>
            <a:r>
              <a:rPr lang="ca-ES" sz="4000" dirty="0" smtClean="0">
                <a:latin typeface="Calibri" pitchFamily="34" charset="0"/>
              </a:rPr>
              <a:t>JOVE, PARTICIPA</a:t>
            </a:r>
            <a:br>
              <a:rPr lang="ca-ES" sz="4000" dirty="0" smtClean="0">
                <a:latin typeface="Calibri" pitchFamily="34" charset="0"/>
              </a:rPr>
            </a:br>
            <a:r>
              <a:rPr lang="ca-ES" sz="4000" dirty="0" smtClean="0">
                <a:latin typeface="Calibri" pitchFamily="34" charset="0"/>
              </a:rPr>
              <a:t> A SANTA EULÀLIA! </a:t>
            </a: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1800" dirty="0" smtClean="0">
                <a:latin typeface="Calibri" pitchFamily="34" charset="0"/>
              </a:rPr>
              <a:t>una experiència de participació democràtica a Santa Eulàlia de Ronçana (2005-2011)</a:t>
            </a: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000" dirty="0" smtClean="0"/>
              <a:t/>
            </a:r>
            <a:br>
              <a:rPr lang="ca-ES" sz="1000" dirty="0" smtClean="0"/>
            </a:br>
            <a:r>
              <a:rPr lang="ca-ES" sz="1000" dirty="0" smtClean="0"/>
              <a:t/>
            </a:r>
            <a:br>
              <a:rPr lang="ca-ES" sz="1000" dirty="0" smtClean="0"/>
            </a:br>
            <a:r>
              <a:rPr lang="ca-ES" sz="1000" dirty="0" smtClean="0"/>
              <a:t/>
            </a:r>
            <a:br>
              <a:rPr lang="ca-ES" sz="1000" dirty="0" smtClean="0"/>
            </a:br>
            <a:r>
              <a:rPr lang="ca-ES" sz="1000" dirty="0" smtClean="0"/>
              <a:t/>
            </a:r>
            <a:br>
              <a:rPr lang="ca-ES" sz="1000" dirty="0" smtClean="0"/>
            </a:br>
            <a:r>
              <a:rPr lang="ca-ES" sz="1000" dirty="0" smtClean="0"/>
              <a:t/>
            </a:r>
            <a:br>
              <a:rPr lang="ca-ES" sz="1000" dirty="0" smtClean="0"/>
            </a:br>
            <a:r>
              <a:rPr lang="ca-ES" sz="1000" dirty="0" smtClean="0"/>
              <a:t/>
            </a:r>
            <a:br>
              <a:rPr lang="ca-ES" sz="1000" dirty="0" smtClean="0"/>
            </a:br>
            <a:r>
              <a:rPr lang="ca-ES" sz="1000" dirty="0" smtClean="0"/>
              <a:t/>
            </a:r>
            <a:br>
              <a:rPr lang="ca-ES" sz="1000" dirty="0" smtClean="0"/>
            </a:br>
            <a:r>
              <a:rPr lang="ca-ES" sz="1000" dirty="0" smtClean="0"/>
              <a:t/>
            </a:r>
            <a:br>
              <a:rPr lang="ca-ES" sz="1000" dirty="0" smtClean="0"/>
            </a:br>
            <a:endParaRPr lang="ca-ES" sz="1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20" y="5715016"/>
            <a:ext cx="5600712" cy="946136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</a:rPr>
              <a:t>Calella, 11 de </a:t>
            </a:r>
            <a:r>
              <a:rPr lang="ca-ES" sz="2000" b="1" dirty="0" smtClean="0">
                <a:solidFill>
                  <a:schemeClr val="bg1"/>
                </a:solidFill>
                <a:latin typeface="Calibri" pitchFamily="34" charset="0"/>
              </a:rPr>
              <a:t>març</a:t>
            </a:r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</a:rPr>
              <a:t> de 2.011</a:t>
            </a:r>
          </a:p>
        </p:txBody>
      </p:sp>
      <p:pic>
        <p:nvPicPr>
          <p:cNvPr id="4" name="3 Imagen" descr="po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285992"/>
            <a:ext cx="3214678" cy="2273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5043494" cy="452596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a-ES" sz="1800" dirty="0" smtClean="0">
                <a:latin typeface="Calibri" pitchFamily="34" charset="0"/>
              </a:rPr>
              <a:t>Santa Eulàlia de Ronçana : 6.500 habitants, Vall del Tenes, al Vallès Oriental.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a-ES" sz="1800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a-ES" sz="1800" dirty="0" smtClean="0">
                <a:latin typeface="Calibri" pitchFamily="34" charset="0"/>
              </a:rPr>
              <a:t>El municipi és molt dispers urbanísticament.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a-ES" sz="1800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a-ES" sz="1800" dirty="0" smtClean="0">
                <a:latin typeface="Calibri" pitchFamily="34" charset="0"/>
              </a:rPr>
              <a:t>Santa Eulàlia té uns  1.200 joves de 15 a 29 anys.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a-ES" sz="1800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a-ES" sz="1800" dirty="0" smtClean="0">
                <a:latin typeface="Calibri" pitchFamily="34" charset="0"/>
              </a:rPr>
              <a:t>Existeix un Punt d’ informació Juvenil.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a-ES" sz="1800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a-ES" sz="1800" dirty="0" smtClean="0">
                <a:latin typeface="Calibri" pitchFamily="34" charset="0"/>
              </a:rPr>
              <a:t>IES de la Vall del Tenes, Centre Cívic la Fàbrica, Local per Joves, Esplai de San Simple, Casal Popular l’Arrencada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a-ES" sz="1800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a-ES" sz="1800" dirty="0" smtClean="0">
                <a:latin typeface="Calibri" pitchFamily="34" charset="0"/>
              </a:rPr>
              <a:t>El procés de participació podríem dir que és la columna vertebral del servei de Joventut.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a-ES" sz="1800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a-ES" sz="1800" dirty="0" smtClean="0">
                <a:latin typeface="Calibri" pitchFamily="34" charset="0"/>
              </a:rPr>
              <a:t>Aquest  any és la sisena edició del procés de pressupostos participatius.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latin typeface="Calibri" pitchFamily="34" charset="0"/>
                <a:cs typeface="Arial" pitchFamily="34" charset="0"/>
              </a:rPr>
              <a:t>SANTA EULÀLIA DE RONÇANA</a:t>
            </a:r>
            <a:endParaRPr lang="es-ES" b="1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8440" y="1500174"/>
            <a:ext cx="3265560" cy="229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450" y="5905500"/>
            <a:ext cx="47815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4438"/>
            <a:ext cx="6472254" cy="5286396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a-ES" sz="2300" dirty="0" smtClean="0">
                <a:latin typeface="Calibri" pitchFamily="34" charset="0"/>
                <a:cs typeface="Arial" pitchFamily="34" charset="0"/>
              </a:rPr>
              <a:t>És un exercici de democràcia directe, els joves de Santa Eulàlia de 14 a 30 anys decideixen com és gasten els 15.000 € de la partida d’ activitats del servei de Joventut.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a-ES" sz="2300" dirty="0" smtClean="0">
                <a:latin typeface="Calibri" pitchFamily="34" charset="0"/>
                <a:cs typeface="Arial" pitchFamily="34" charset="0"/>
              </a:rPr>
              <a:t>	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a-ES" sz="2300" dirty="0" smtClean="0">
                <a:latin typeface="Calibri" pitchFamily="34" charset="0"/>
                <a:cs typeface="Arial" pitchFamily="34" charset="0"/>
              </a:rPr>
              <a:t>L’ objectiu és fer un debat educatiu i aproximatiu del pressupost, fent pedagogia sobre la participació activa, i prendre consciència tant dels límits com dels recursos públics existents.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a-ES" sz="2300" dirty="0" smtClean="0">
              <a:latin typeface="Calibri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a-ES" sz="2300" b="1" dirty="0" smtClean="0">
                <a:latin typeface="Calibri" pitchFamily="34" charset="0"/>
                <a:cs typeface="Arial" pitchFamily="34" charset="0"/>
              </a:rPr>
              <a:t>COM ÉS JUSTIFICA?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a-ES" sz="2300" dirty="0" smtClean="0">
                <a:latin typeface="Calibri" pitchFamily="34" charset="0"/>
                <a:cs typeface="Arial" pitchFamily="34" charset="0"/>
              </a:rPr>
              <a:t>La participació juvenil com a element clau de les polítiques de joventut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a-ES" sz="2300" dirty="0" smtClean="0">
                <a:latin typeface="Calibri" pitchFamily="34" charset="0"/>
                <a:cs typeface="Arial" pitchFamily="34" charset="0"/>
              </a:rPr>
              <a:t>com a mecanisme de decisió i corresponsabilitat, i que alhora enforteix i educa el teixit associatiu en pràctiques més democràtiques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a-ES" sz="2300" dirty="0" smtClean="0">
                <a:latin typeface="Calibri" pitchFamily="34" charset="0"/>
                <a:cs typeface="Arial" pitchFamily="34" charset="0"/>
              </a:rPr>
              <a:t> com un instrument que vol anar més enllà de la lògica d’un òrgan consultiu.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ca-ES" sz="2300" b="1" dirty="0" smtClean="0">
              <a:latin typeface="Calibri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a-ES" sz="2300" b="1" dirty="0" smtClean="0">
                <a:latin typeface="Calibri" pitchFamily="34" charset="0"/>
                <a:cs typeface="Arial" pitchFamily="34" charset="0"/>
              </a:rPr>
              <a:t>COM HO FEM? Coses Bàsiques..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a-ES" sz="2300" dirty="0" smtClean="0">
                <a:latin typeface="Calibri" pitchFamily="34" charset="0"/>
                <a:cs typeface="Arial" pitchFamily="34" charset="0"/>
              </a:rPr>
              <a:t>Lideratge polític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a-ES" sz="2300" dirty="0" smtClean="0">
                <a:latin typeface="Calibri" pitchFamily="34" charset="0"/>
                <a:cs typeface="Arial" pitchFamily="34" charset="0"/>
              </a:rPr>
              <a:t>Grup Motor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a-ES" sz="2300" dirty="0" smtClean="0">
                <a:latin typeface="Calibri" pitchFamily="34" charset="0"/>
                <a:cs typeface="Arial" pitchFamily="34" charset="0"/>
              </a:rPr>
              <a:t>Transparència dels resultats, comunicació i dinamització.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a-ES" sz="2300" dirty="0" smtClean="0">
                <a:latin typeface="Calibri" pitchFamily="34" charset="0"/>
                <a:cs typeface="Arial" pitchFamily="34" charset="0"/>
              </a:rPr>
              <a:t>Adaptabilitat de la metodologia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a-ES" sz="2300" dirty="0" smtClean="0">
              <a:latin typeface="Calibri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latin typeface="Calibri" pitchFamily="34" charset="0"/>
                <a:cs typeface="Arial" pitchFamily="34" charset="0"/>
              </a:rPr>
              <a:t>DE QUE VA EL PROCÈS?</a:t>
            </a:r>
            <a:endParaRPr lang="es-ES" b="1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3 Imagen" descr="S50012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4286256"/>
            <a:ext cx="3428992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latin typeface="Calibri" pitchFamily="34" charset="0"/>
                <a:cs typeface="Arial" pitchFamily="34" charset="0"/>
              </a:rPr>
              <a:t>COM I QUAN DECIDEIXEN?</a:t>
            </a:r>
            <a:endParaRPr lang="es-ES" b="1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4 Imagen" descr="Triptic-10-11-(cara-A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357298"/>
            <a:ext cx="3500430" cy="2491406"/>
          </a:xfrm>
          <a:prstGeom prst="rect">
            <a:avLst/>
          </a:prstGeom>
        </p:spPr>
      </p:pic>
      <p:pic>
        <p:nvPicPr>
          <p:cNvPr id="6" name="5 Imagen" descr="Triptic-10-11-(cara-B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071942"/>
            <a:ext cx="3486889" cy="2481768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214282" y="1357298"/>
            <a:ext cx="4071966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s-ES" sz="1600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s-E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s-ES" sz="1600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alibri" pitchFamily="34" charset="0"/>
              </a:rPr>
              <a:t>FASE 1.</a:t>
            </a:r>
          </a:p>
          <a:p>
            <a:pPr algn="ctr">
              <a:buFontTx/>
              <a:buChar char="-"/>
            </a:pPr>
            <a:r>
              <a:rPr lang="ca-ES" sz="1600" dirty="0" smtClean="0">
                <a:solidFill>
                  <a:schemeClr val="tx1"/>
                </a:solidFill>
                <a:latin typeface="Calibri" pitchFamily="34" charset="0"/>
              </a:rPr>
              <a:t>Avaluació procés anterior i modificacions</a:t>
            </a:r>
          </a:p>
          <a:p>
            <a:pPr algn="ctr">
              <a:buFontTx/>
              <a:buChar char="-"/>
            </a:pPr>
            <a:r>
              <a:rPr lang="ca-ES" sz="16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a-ES" sz="1600" dirty="0" smtClean="0">
                <a:solidFill>
                  <a:schemeClr val="tx1"/>
                </a:solidFill>
                <a:latin typeface="Calibri" pitchFamily="34" charset="0"/>
              </a:rPr>
              <a:t>Disseny i distribució butlleta</a:t>
            </a:r>
          </a:p>
          <a:p>
            <a:pPr algn="ctr">
              <a:buFontTx/>
              <a:buChar char="-"/>
            </a:pPr>
            <a:r>
              <a:rPr lang="ca-ES" sz="16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a-ES" sz="1600" dirty="0" smtClean="0">
                <a:solidFill>
                  <a:schemeClr val="tx1"/>
                </a:solidFill>
                <a:latin typeface="Calibri" pitchFamily="34" charset="0"/>
              </a:rPr>
              <a:t>Campanya comunicativa</a:t>
            </a:r>
          </a:p>
          <a:p>
            <a:pPr algn="ctr">
              <a:buFontTx/>
              <a:buChar char="-"/>
            </a:pPr>
            <a:endParaRPr lang="ca-E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buFontTx/>
              <a:buChar char="-"/>
            </a:pPr>
            <a:endParaRPr lang="ca-E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                                              </a:t>
            </a:r>
          </a:p>
          <a:p>
            <a:pPr algn="ctr"/>
            <a:endParaRPr lang="es-E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785786" y="3214686"/>
            <a:ext cx="4071966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s-ES" sz="1600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s-E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s-ES" sz="1600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alibri" pitchFamily="34" charset="0"/>
              </a:rPr>
              <a:t>FASE 2.</a:t>
            </a:r>
          </a:p>
          <a:p>
            <a:pPr algn="ctr">
              <a:buFontTx/>
              <a:buChar char="-"/>
            </a:pPr>
            <a:r>
              <a:rPr lang="ca-ES" sz="1600" dirty="0" smtClean="0">
                <a:solidFill>
                  <a:schemeClr val="tx1"/>
                </a:solidFill>
                <a:latin typeface="Calibri" pitchFamily="34" charset="0"/>
              </a:rPr>
              <a:t>Recollida butlletes i codificació</a:t>
            </a:r>
          </a:p>
          <a:p>
            <a:pPr algn="ctr">
              <a:buFontTx/>
              <a:buChar char="-"/>
            </a:pPr>
            <a:r>
              <a:rPr lang="ca-ES" sz="16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a-ES" sz="1600" dirty="0" smtClean="0">
                <a:solidFill>
                  <a:schemeClr val="tx1"/>
                </a:solidFill>
                <a:latin typeface="Calibri" pitchFamily="34" charset="0"/>
              </a:rPr>
              <a:t>Assemblea de decisió</a:t>
            </a:r>
          </a:p>
          <a:p>
            <a:pPr algn="ctr">
              <a:buFontTx/>
              <a:buChar char="-"/>
            </a:pPr>
            <a:r>
              <a:rPr lang="ca-ES" sz="16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a-ES" sz="1600" dirty="0" smtClean="0">
                <a:solidFill>
                  <a:schemeClr val="tx1"/>
                </a:solidFill>
                <a:latin typeface="Calibri" pitchFamily="34" charset="0"/>
              </a:rPr>
              <a:t>Creació de les comissions</a:t>
            </a:r>
          </a:p>
          <a:p>
            <a:pPr algn="ctr">
              <a:buFontTx/>
              <a:buChar char="-"/>
            </a:pPr>
            <a:endParaRPr lang="ca-E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buFontTx/>
              <a:buChar char="-"/>
            </a:pPr>
            <a:endParaRPr lang="ca-E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                                              </a:t>
            </a:r>
          </a:p>
          <a:p>
            <a:pPr algn="ctr"/>
            <a:endParaRPr lang="es-E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285852" y="5000636"/>
            <a:ext cx="4071966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s-ES" sz="1600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s-E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s-ES" sz="1600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s-ES" sz="16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s-ES" sz="16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alibri" pitchFamily="34" charset="0"/>
              </a:rPr>
              <a:t>FASE 3.</a:t>
            </a:r>
          </a:p>
          <a:p>
            <a:pPr algn="ctr">
              <a:buFontTx/>
              <a:buChar char="-"/>
            </a:pPr>
            <a:r>
              <a:rPr lang="ca-ES" sz="1600" dirty="0" smtClean="0">
                <a:solidFill>
                  <a:schemeClr val="tx1"/>
                </a:solidFill>
                <a:latin typeface="Calibri" pitchFamily="34" charset="0"/>
              </a:rPr>
              <a:t> Calendarització anual</a:t>
            </a:r>
          </a:p>
          <a:p>
            <a:pPr algn="ctr">
              <a:buFontTx/>
              <a:buChar char="-"/>
            </a:pPr>
            <a:r>
              <a:rPr lang="ca-ES" sz="16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a-ES" sz="1600" dirty="0" smtClean="0">
                <a:solidFill>
                  <a:schemeClr val="tx1"/>
                </a:solidFill>
                <a:latin typeface="Calibri" pitchFamily="34" charset="0"/>
              </a:rPr>
              <a:t>Execució de les accions</a:t>
            </a:r>
          </a:p>
          <a:p>
            <a:pPr algn="ctr">
              <a:buFontTx/>
              <a:buChar char="-"/>
            </a:pPr>
            <a:r>
              <a:rPr lang="ca-ES" sz="16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a-ES" sz="1600" dirty="0" smtClean="0">
                <a:solidFill>
                  <a:schemeClr val="tx1"/>
                </a:solidFill>
                <a:latin typeface="Calibri" pitchFamily="34" charset="0"/>
              </a:rPr>
              <a:t>Avaluació accions</a:t>
            </a:r>
          </a:p>
          <a:p>
            <a:pPr algn="ctr"/>
            <a:r>
              <a:rPr lang="ca-ES" sz="1600" dirty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ca-E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ca-E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buFontTx/>
              <a:buChar char="-"/>
            </a:pPr>
            <a:endParaRPr lang="ca-E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buFontTx/>
              <a:buChar char="-"/>
            </a:pPr>
            <a:endParaRPr lang="ca-E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                                              </a:t>
            </a:r>
          </a:p>
          <a:p>
            <a:pPr algn="ctr"/>
            <a:endParaRPr lang="es-E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12 Flecha abajo"/>
          <p:cNvSpPr/>
          <p:nvPr/>
        </p:nvSpPr>
        <p:spPr>
          <a:xfrm>
            <a:off x="1643042" y="2571744"/>
            <a:ext cx="785818" cy="500066"/>
          </a:xfrm>
          <a:prstGeom prst="down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abajo"/>
          <p:cNvSpPr/>
          <p:nvPr/>
        </p:nvSpPr>
        <p:spPr>
          <a:xfrm>
            <a:off x="3500430" y="4429132"/>
            <a:ext cx="785818" cy="500066"/>
          </a:xfrm>
          <a:prstGeom prst="down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714356"/>
          <a:ext cx="8229600" cy="5221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Calella,11 de març 2011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14282" y="571480"/>
          <a:ext cx="8748426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572264" y="628652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Calella,11 de </a:t>
            </a:r>
            <a:r>
              <a:rPr lang="es-E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març</a:t>
            </a: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2011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3001"/>
            <a:ext cx="7467600" cy="478633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ca-E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pitchFamily="34" charset="0"/>
              </a:rPr>
              <a:t>S’ha d’aconseguir un grup motor que representi el màxim possible la pluralitat del municipi.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ca-ES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ca-E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pitchFamily="34" charset="0"/>
              </a:rPr>
              <a:t>És necessari adaptar-se a les diferents necessitats  de la pluralitat dels joves.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ca-ES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ca-E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pitchFamily="34" charset="0"/>
              </a:rPr>
              <a:t>S’ha d’aprofundir en la dimensió educativa dels processos de participació.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ca-ES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ca-E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pitchFamily="34" charset="0"/>
              </a:rPr>
              <a:t>És complicat concretar les propostes i afinar el pressupost en un principi.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a-E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ca-E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pitchFamily="34" charset="0"/>
              </a:rPr>
              <a:t>La implicació de l’ institut és fonamental 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ca-ES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ca-E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pitchFamily="34" charset="0"/>
              </a:rPr>
              <a:t>El procés és centra en polítiques juvenils afirmatives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a-E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ca-E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pitchFamily="34" charset="0"/>
              </a:rPr>
              <a:t>Imprescindible la presentació dels resultats a l’equip de govern i transversalitat entre àrees.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ca-ES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ca-E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pitchFamily="34" charset="0"/>
              </a:rPr>
              <a:t>Normalment es realitzen un 90 % de les accions escollides= Els joves valoren molt bé el mètode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a-E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ca-E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pitchFamily="34" charset="0"/>
              </a:rPr>
              <a:t>Existeixen accions sense un lideratge clar, i  tot el pes  recau en els professionals de joventut 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ca-ES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ca-E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pitchFamily="34" charset="0"/>
              </a:rPr>
              <a:t>No hi ha un sentiment d’ assemblea fort, funciona per l’ afinitat dels joves.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ca-ES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ca-E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pitchFamily="34" charset="0"/>
              </a:rPr>
              <a:t>El servei de Joventut té  molt poc marge de maniobra quan sorgeixen imprevistos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ca-ES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ca-E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pitchFamily="34" charset="0"/>
              </a:rPr>
              <a:t>És necessari un debat continu amb els joves sobre la metodologia del procés, així com una dinamització constant.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ca-ES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000" b="1" dirty="0" smtClean="0">
                <a:latin typeface="Calibri" pitchFamily="34" charset="0"/>
                <a:cs typeface="Arial" pitchFamily="34" charset="0"/>
              </a:rPr>
              <a:t>REPTES, CONCLUSIONS,CRÍTIQUES…</a:t>
            </a:r>
            <a:endParaRPr lang="es-ES" sz="40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572264" y="6215082"/>
            <a:ext cx="2350681" cy="428604"/>
          </a:xfrm>
        </p:spPr>
        <p:txBody>
          <a:bodyPr/>
          <a:lstStyle/>
          <a:p>
            <a:pPr>
              <a:defRPr/>
            </a:pPr>
            <a:r>
              <a:rPr lang="ca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Calella,11 de març 2011</a:t>
            </a:r>
            <a:endParaRPr lang="ca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z="1400" b="1" dirty="0" smtClean="0">
                <a:latin typeface="Calibri" pitchFamily="34" charset="0"/>
              </a:rPr>
              <a:t>Calella,11 de </a:t>
            </a:r>
            <a:r>
              <a:rPr lang="es-ES" sz="1400" b="1" dirty="0" err="1" smtClean="0">
                <a:latin typeface="Calibri" pitchFamily="34" charset="0"/>
              </a:rPr>
              <a:t>març</a:t>
            </a:r>
            <a:r>
              <a:rPr lang="es-ES" sz="1400" b="1" dirty="0" smtClean="0">
                <a:latin typeface="Calibri" pitchFamily="34" charset="0"/>
              </a:rPr>
              <a:t> 2011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Calibri" pitchFamily="34" charset="0"/>
              </a:rPr>
              <a:t>MOLTES GRÀCIES !!!!</a:t>
            </a:r>
            <a:endParaRPr lang="es-ES" dirty="0">
              <a:latin typeface="Calibri" pitchFamily="34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434</TotalTime>
  <Words>445</Words>
  <Application>Microsoft Office PowerPoint</Application>
  <PresentationFormat>Presentación en pantalla (4:3)</PresentationFormat>
  <Paragraphs>107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Concurrencia</vt:lpstr>
      <vt:lpstr>          JOVE, PARTICIPA  A SANTA EULÀLIA!  una experiència de participació democràtica a Santa Eulàlia de Ronçana (2005-2011)         </vt:lpstr>
      <vt:lpstr>SANTA EULÀLIA DE RONÇANA</vt:lpstr>
      <vt:lpstr>DE QUE VA EL PROCÈS?</vt:lpstr>
      <vt:lpstr>COM I QUAN DECIDEIXEN?</vt:lpstr>
      <vt:lpstr>Diapositiva 5</vt:lpstr>
      <vt:lpstr>Diapositiva 6</vt:lpstr>
      <vt:lpstr>REPTES, CONCLUSIONS,CRÍTIQUES…</vt:lpstr>
      <vt:lpstr>MOLTES GRÀCIES !!!!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</dc:creator>
  <cp:lastModifiedBy> </cp:lastModifiedBy>
  <cp:revision>45</cp:revision>
  <dcterms:created xsi:type="dcterms:W3CDTF">2010-04-24T07:31:33Z</dcterms:created>
  <dcterms:modified xsi:type="dcterms:W3CDTF">2012-06-01T08:02:39Z</dcterms:modified>
</cp:coreProperties>
</file>